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1290" r:id="rId3"/>
    <p:sldId id="350" r:id="rId4"/>
    <p:sldId id="1254" r:id="rId5"/>
    <p:sldId id="1217" r:id="rId6"/>
    <p:sldId id="1284" r:id="rId7"/>
    <p:sldId id="1219" r:id="rId8"/>
    <p:sldId id="1255" r:id="rId9"/>
    <p:sldId id="1247" r:id="rId10"/>
    <p:sldId id="1257" r:id="rId11"/>
    <p:sldId id="1250" r:id="rId12"/>
    <p:sldId id="1286" r:id="rId13"/>
    <p:sldId id="1279" r:id="rId14"/>
    <p:sldId id="1253" r:id="rId15"/>
    <p:sldId id="1263" r:id="rId16"/>
    <p:sldId id="1278" r:id="rId17"/>
    <p:sldId id="1260" r:id="rId18"/>
    <p:sldId id="1261" r:id="rId19"/>
    <p:sldId id="1280" r:id="rId20"/>
    <p:sldId id="1287" r:id="rId21"/>
    <p:sldId id="1267" r:id="rId22"/>
    <p:sldId id="1264" r:id="rId23"/>
    <p:sldId id="1266" r:id="rId24"/>
    <p:sldId id="1288" r:id="rId25"/>
    <p:sldId id="1268" r:id="rId26"/>
    <p:sldId id="1289" r:id="rId27"/>
    <p:sldId id="1269" r:id="rId28"/>
    <p:sldId id="1270" r:id="rId29"/>
    <p:sldId id="1271" r:id="rId30"/>
    <p:sldId id="1274" r:id="rId31"/>
    <p:sldId id="1272" r:id="rId32"/>
    <p:sldId id="1291" r:id="rId33"/>
    <p:sldId id="1281" r:id="rId34"/>
    <p:sldId id="1275" r:id="rId35"/>
    <p:sldId id="1276" r:id="rId36"/>
    <p:sldId id="1277" r:id="rId37"/>
    <p:sldId id="1282" r:id="rId38"/>
    <p:sldId id="1292" r:id="rId39"/>
    <p:sldId id="1293" r:id="rId40"/>
    <p:sldId id="1294" r:id="rId41"/>
    <p:sldId id="1295" r:id="rId42"/>
    <p:sldId id="1296" r:id="rId43"/>
    <p:sldId id="1297" r:id="rId44"/>
    <p:sldId id="1298" r:id="rId45"/>
    <p:sldId id="1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/>
    <p:restoredTop sz="82857"/>
  </p:normalViewPr>
  <p:slideViewPr>
    <p:cSldViewPr snapToGrid="0" snapToObjects="1">
      <p:cViewPr varScale="1">
        <p:scale>
          <a:sx n="105" d="100"/>
          <a:sy n="105" d="100"/>
        </p:scale>
        <p:origin x="1920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4×2+3×1=11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smtClean="0">
                    <a:latin typeface="Cambria Math" charset="0"/>
                  </a:rPr>
                  <a:t>4×2+3×1=11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8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5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6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60.png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17E4CA-FF63-2544-B238-F8E995FAF24D}"/>
              </a:ext>
            </a:extLst>
          </p:cNvPr>
          <p:cNvSpPr txBox="1">
            <a:spLocks/>
          </p:cNvSpPr>
          <p:nvPr/>
        </p:nvSpPr>
        <p:spPr>
          <a:xfrm>
            <a:off x="7075718" y="4730047"/>
            <a:ext cx="4422987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activation function in the output layer is often separately considered)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/>
                  <a:t>Given 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, how do we make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December 2 (Friday)</a:t>
            </a:r>
          </a:p>
          <a:p>
            <a:endParaRPr lang="en-US" dirty="0"/>
          </a:p>
          <a:p>
            <a:r>
              <a:rPr lang="en-US" dirty="0"/>
              <a:t>Exam 2 will be on </a:t>
            </a:r>
            <a:r>
              <a:rPr lang="en-US"/>
              <a:t>December 8 (</a:t>
            </a:r>
            <a:r>
              <a:rPr lang="en-US" dirty="0"/>
              <a:t>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to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59" y="177775"/>
            <a:ext cx="10515600" cy="2141008"/>
          </a:xfrm>
        </p:spPr>
        <p:txBody>
          <a:bodyPr/>
          <a:lstStyle/>
          <a:p>
            <a:r>
              <a:rPr lang="en-US" dirty="0"/>
              <a:t>Short Break and Q&amp;A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Practice:</a:t>
                </a:r>
              </a:p>
              <a:p>
                <a:r>
                  <a:rPr lang="en-US" dirty="0"/>
                  <a:t>For a neural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what is the total # weights?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  <a:blipFill>
                <a:blip r:embed="rId3"/>
                <a:stretch>
                  <a:fillRect l="-844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42824" y="4557009"/>
            <a:ext cx="3708862" cy="1978872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/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linear signal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blipFill>
                <a:blip r:embed="rId5"/>
                <a:stretch>
                  <a:fillRect l="-1852" t="-2778" r="-158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how do we make predictions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 rotWithShape="0">
                <a:blip r:embed="rId3"/>
                <a:stretch>
                  <a:fillRect l="-870" t="-8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Backpropagation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Learn a Neural Network hypothesis from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7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NN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to learn the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sz="1200" dirty="0"/>
              </a:p>
              <a:p>
                <a:r>
                  <a:rPr lang="en-US" dirty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Stochastic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step: we need to be able to evaluate the gradient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Not trivial to do given the network structure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44BA-C9E1-AE41-B524-1FA2F34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61B1-6A95-C64D-A403-B94550C2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dynamic programming to evaluate the gradient</a:t>
            </a:r>
          </a:p>
        </p:txBody>
      </p:sp>
    </p:spTree>
    <p:extLst>
      <p:ext uri="{BB962C8B-B14F-4D97-AF65-F5344CB8AC3E}">
        <p14:creationId xmlns:p14="http://schemas.microsoft.com/office/powerpoint/2010/main" val="2921791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Reminders on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Example: Fibonacci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Recursively apply the definition</a:t>
                </a:r>
              </a:p>
              <a:p>
                <a:pPr lvl="3"/>
                <a:r>
                  <a:rPr lang="en-US" dirty="0"/>
                  <a:t>Wasted computation</a:t>
                </a:r>
              </a:p>
              <a:p>
                <a:pPr lvl="2"/>
                <a:r>
                  <a:rPr lang="en-US" dirty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mr-IN" dirty="0">
                    <a:solidFill>
                      <a:schemeClr val="accent1"/>
                    </a:solidFill>
                  </a:rPr>
                  <a:t>…</a:t>
                </a:r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Use space to exchange for time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Key step in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/>
                  <a:t>Find a </a:t>
                </a:r>
                <a:r>
                  <a:rPr lang="en-US" dirty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/>
                  <a:t> definition of some key quantities</a:t>
                </a:r>
              </a:p>
              <a:p>
                <a:pPr lvl="1"/>
                <a:r>
                  <a:rPr lang="en-US" dirty="0"/>
                  <a:t>Solve the </a:t>
                </a:r>
                <a:r>
                  <a:rPr lang="en-US" dirty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/>
                  <a:t> conditions</a:t>
                </a:r>
              </a:p>
              <a:p>
                <a:pPr lvl="1"/>
                <a:r>
                  <a:rPr lang="en-US" dirty="0"/>
                  <a:t>Adopt dynamic programming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we need to 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for all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>
                <a:blip r:embed="rId3"/>
                <a:stretch>
                  <a:fillRect l="-1040" t="-813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Apply chain rule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920912-F075-7544-B464-63AFE2ADF164}"/>
              </a:ext>
            </a:extLst>
          </p:cNvPr>
          <p:cNvGrpSpPr/>
          <p:nvPr/>
        </p:nvGrpSpPr>
        <p:grpSpPr>
          <a:xfrm>
            <a:off x="9385080" y="0"/>
            <a:ext cx="2691718" cy="1401580"/>
            <a:chOff x="289560" y="2011680"/>
            <a:chExt cx="7264426" cy="4005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284DC-5177-324E-89B1-B05D66D3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7A7725-BBF0-7343-B353-B2AF2FEF8F96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Apply chain rule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Remember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Therefore,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78" y="162490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We’ll apply dynamic programming style algorithm to deal with this term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dynamic programming style approach</a:t>
                </a:r>
              </a:p>
              <a:p>
                <a:pPr lvl="1"/>
                <a:r>
                  <a:rPr lang="en-US" dirty="0"/>
                  <a:t>Check boundary case </a:t>
                </a:r>
                <a:r>
                  <a:rPr lang="en-US" dirty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Output layer</a:t>
                </a:r>
              </a:p>
              <a:p>
                <a:pPr lvl="1"/>
                <a:r>
                  <a:rPr lang="en-US" dirty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other differentiable error function)</a:t>
                </a:r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checked.</a:t>
                </a:r>
              </a:p>
              <a:p>
                <a:pPr lvl="1"/>
                <a:r>
                  <a:rPr lang="en-US" dirty="0"/>
                  <a:t>Next we will derive the </a:t>
                </a:r>
                <a:r>
                  <a:rPr lang="en-US" dirty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/>
                  <a:t> recursive formulation (hence,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  <a:blipFill>
                <a:blip r:embed="rId3"/>
                <a:stretch>
                  <a:fillRect l="-96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570BA-076A-114A-9A70-C7B7021E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C1051-F1BA-9946-86EA-271EAC8CC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 the backward </a:t>
            </a:r>
            <a:r>
              <a:rPr lang="en-US" sz="280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D3C1D-E330-2B42-939A-463BEE0EEFF1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CC694-CE47-D94D-8DFF-74E2872C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A47799-4670-1D4A-8CA7-1D8CE3F8259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in a dynamic programming manner:</a:t>
                </a:r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in a backward manner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6D5B69-E633-9843-AADD-E4A64696D1B3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A2ABF-E630-FA42-825D-594387E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7754DB-39EE-114A-88F1-E14F1E282D2A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[You will discuss the impacts of initialization in HW5]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/>
                  <a:t>Backpropagation is gradient descent with efficient gradient computation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not convex in weights</a:t>
                </a:r>
              </a:p>
              <a:p>
                <a:r>
                  <a:rPr lang="en-US" dirty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/>
                  <a:t>Common approaches:</a:t>
                </a:r>
              </a:p>
              <a:p>
                <a:pPr lvl="1"/>
                <a:r>
                  <a:rPr lang="en-US" dirty="0"/>
                  <a:t>Run it many times</a:t>
                </a:r>
              </a:p>
              <a:p>
                <a:pPr lvl="1"/>
                <a:r>
                  <a:rPr lang="en-US" dirty="0"/>
                  <a:t>Each with a different initialization (the choice of initialization matters)</a:t>
                </a:r>
              </a:p>
              <a:p>
                <a:pPr lvl="2"/>
                <a:r>
                  <a:rPr lang="en-US" dirty="0"/>
                  <a:t>Initialization matters (more discussion next lecture)</a:t>
                </a:r>
              </a:p>
              <a:p>
                <a:pPr lvl="2"/>
                <a:r>
                  <a:rPr lang="en-US" dirty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is not a good choice (Q6b of HW5)</a:t>
                </a:r>
              </a:p>
              <a:p>
                <a:pPr lvl="2"/>
                <a:r>
                  <a:rPr lang="en-US" dirty="0"/>
                  <a:t>Initializing at larger weights is not a good idea for tanh as activation function (Q6a of HW5)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>
                <a:blip r:embed="rId2"/>
                <a:stretch>
                  <a:fillRect l="-1034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“feature transform”</a:t>
                </a:r>
              </a:p>
              <a:p>
                <a:pPr lvl="1"/>
                <a:r>
                  <a:rPr lang="en-US" dirty="0"/>
                  <a:t>Shallow learning vs. deep learning</a:t>
                </a:r>
              </a:p>
              <a:p>
                <a:pPr lvl="1"/>
                <a:r>
                  <a:rPr lang="en-US" dirty="0"/>
                  <a:t>More discussion on neural networks and deep learning next lecture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Expressive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Universal approximation theorem: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A single-hidden-layer NN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We also seem to only discuss how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62BEB8-7013-E546-A326-0C3C428DF999}"/>
              </a:ext>
            </a:extLst>
          </p:cNvPr>
          <p:cNvSpPr/>
          <p:nvPr/>
        </p:nvSpPr>
        <p:spPr>
          <a:xfrm>
            <a:off x="1895707" y="5746595"/>
            <a:ext cx="5122128" cy="832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What about </a:t>
            </a:r>
            <a:r>
              <a:rPr lang="en-US" sz="3600" dirty="0">
                <a:solidFill>
                  <a:schemeClr val="accent2"/>
                </a:solidFill>
              </a:rPr>
              <a:t>overfitting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29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70683" cy="2852737"/>
          </a:xfrm>
        </p:spPr>
        <p:txBody>
          <a:bodyPr/>
          <a:lstStyle/>
          <a:p>
            <a:r>
              <a:rPr lang="en-US" dirty="0"/>
              <a:t>Regularization in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 </a:t>
                </a:r>
                <a:r>
                  <a:rPr lang="en-US" dirty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the kernel SVM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𝒔𝒊𝒈𝒏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𝚽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                 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>
                <a:blip r:embed="rId3"/>
                <a:stretch>
                  <a:fillRect l="-1086" t="-1762" b="-8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>
                <a:blip r:embed="rId4"/>
                <a:stretch>
                  <a:fillRect t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5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Weight-Based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 decay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Weight elimination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small, approximates weight decay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large, approximates adding a constant (no impacts to gradient)</a:t>
                </a:r>
              </a:p>
              <a:p>
                <a:pPr lvl="1"/>
                <a:r>
                  <a:rPr lang="en-US" dirty="0"/>
                  <a:t>“Decaying” more on smaller weights (i.e., eliminating small weights)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36134" y="2489200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36134" y="3969278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gradient descent (GD)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: the set of hypothesis GD can reach 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: </m:t>
                    </m:r>
                    <m:r>
                      <m:rPr>
                        <m:nor/>
                      </m:rPr>
                      <a:rPr lang="en-US" altLang="zh-TW" dirty="0"/>
                      <m:t>the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set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of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hypothesis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GD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can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reach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at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altLang="zh-TW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⊆…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65125"/>
            <a:ext cx="1528496" cy="1775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14" y="2501371"/>
            <a:ext cx="2068064" cy="1991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44" y="4853517"/>
            <a:ext cx="1963307" cy="169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2" y="3969472"/>
            <a:ext cx="3538328" cy="28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gradient descent early is a regularization method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Constrain</a:t>
                </a:r>
                <a:r>
                  <a:rPr lang="en-US" dirty="0"/>
                  <a:t> the hypothesis 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to find the optimal stopping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Using validation is a common approach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001294"/>
            <a:ext cx="3728594" cy="284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35" y="4001294"/>
            <a:ext cx="3420532" cy="27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is very expressive (low bias, potentially high variance)</a:t>
                </a:r>
              </a:p>
              <a:p>
                <a:r>
                  <a:rPr lang="en-US" dirty="0"/>
                  <a:t>Dropout</a:t>
                </a:r>
              </a:p>
              <a:p>
                <a:pPr lvl="1"/>
                <a:r>
                  <a:rPr lang="en-US" dirty="0"/>
                  <a:t>Randomly </a:t>
                </a:r>
                <a:r>
                  <a:rPr lang="en-US" dirty="0">
                    <a:solidFill>
                      <a:srgbClr val="C00000"/>
                    </a:solidFill>
                  </a:rPr>
                  <a:t>drop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portion of the weights during training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Learn many models with dropout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Average </a:t>
                </a:r>
                <a:r>
                  <a:rPr lang="en-US" dirty="0"/>
                  <a:t>them during prediction (reduce weights by 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  <a:blipFill rotWithShape="0">
                <a:blip r:embed="rId2"/>
                <a:stretch>
                  <a:fillRect l="-932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31" y="3167329"/>
            <a:ext cx="1990242" cy="211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329"/>
            <a:ext cx="2044478" cy="21158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73600" y="4231746"/>
            <a:ext cx="1134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Nontraditional Method to </a:t>
            </a:r>
            <a:r>
              <a:rPr lang="en-US"/>
              <a:t>Avoid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What’s the cause of overfitting?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Fitting the </a:t>
                </a:r>
                <a:r>
                  <a:rPr lang="en-US" dirty="0">
                    <a:solidFill>
                      <a:srgbClr val="C00000"/>
                    </a:solidFill>
                  </a:rPr>
                  <a:t>noise</a:t>
                </a:r>
                <a:r>
                  <a:rPr lang="en-US" dirty="0"/>
                  <a:t> instead of the target</a:t>
                </a:r>
              </a:p>
              <a:p>
                <a:r>
                  <a:rPr lang="en-US" dirty="0"/>
                  <a:t>Regularization: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so it’s not that powerful to fit noise</a:t>
                </a:r>
              </a:p>
              <a:p>
                <a:r>
                  <a:rPr lang="en-US" dirty="0"/>
                  <a:t>How about </a:t>
                </a:r>
                <a:r>
                  <a:rPr lang="en-US" dirty="0">
                    <a:solidFill>
                      <a:srgbClr val="C00000"/>
                    </a:solidFill>
                  </a:rPr>
                  <a:t>adding noises </a:t>
                </a:r>
                <a:r>
                  <a:rPr lang="en-US" dirty="0"/>
                  <a:t>to data?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  <a:blipFill rotWithShape="0">
                <a:blip r:embed="rId2"/>
                <a:stretch>
                  <a:fillRect l="-93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0" y="2208064"/>
            <a:ext cx="3839344" cy="279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83" y="2208064"/>
            <a:ext cx="3850009" cy="27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Noises as Regularization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6235" y="4159251"/>
            <a:ext cx="128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41" y="2992438"/>
            <a:ext cx="3113650" cy="2333626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8" y="2319867"/>
            <a:ext cx="4910186" cy="3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/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Notations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Linear separator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Logic Gates with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68852" y="2388557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-1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</p:spPr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Note: you are asked to create a neural network with one hidden layer that implements </a:t>
                </a:r>
                <a:r>
                  <a:rPr lang="en-US" dirty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in HW5</a:t>
                </a:r>
              </a:p>
              <a:p>
                <a:pPr lvl="1"/>
                <a:r>
                  <a:rPr lang="en-US" dirty="0"/>
                  <a:t>Hint: Try to operate the Boolean algebra first</a:t>
                </a:r>
              </a:p>
              <a:p>
                <a:pPr lvl="1"/>
                <a:r>
                  <a:rPr lang="en-US" dirty="0"/>
                  <a:t>Using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as the activation function would make sense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  <a:blipFill>
                <a:blip r:embed="rId3"/>
                <a:stretch>
                  <a:fillRect l="-1086" t="-189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</p:spPr>
            <p:txBody>
              <a:bodyPr/>
              <a:lstStyle/>
              <a:p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What about overfitting?</a:t>
                </a:r>
              </a:p>
              <a:p>
                <a:pPr lvl="1"/>
                <a:r>
                  <a:rPr lang="en-US" dirty="0"/>
                  <a:t>We’ll discuss regularization methods later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  <a:blipFill>
                <a:blip r:embed="rId3"/>
                <a:stretch>
                  <a:fillRect l="-1023" t="-2326"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55476</TotalTime>
  <Words>2051</Words>
  <Application>Microsoft Macintosh PowerPoint</Application>
  <PresentationFormat>Widescreen</PresentationFormat>
  <Paragraphs>363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Neural Networks</vt:lpstr>
      <vt:lpstr>Perceptron</vt:lpstr>
      <vt:lpstr>Implementing Logic Gates with Perceptron</vt:lpstr>
      <vt:lpstr>Multi-Layer Perceptron</vt:lpstr>
      <vt:lpstr>Universal Approximation Theorem</vt:lpstr>
      <vt:lpstr>Learn MLP From Data?</vt:lpstr>
      <vt:lpstr>Neural Networks</vt:lpstr>
      <vt:lpstr>Activation Function </vt:lpstr>
      <vt:lpstr>Activation Function </vt:lpstr>
      <vt:lpstr>Today’s Lecture</vt:lpstr>
      <vt:lpstr>Goal of Today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  <vt:lpstr>Short Break and Q&amp;A</vt:lpstr>
      <vt:lpstr>Forward Propagation</vt:lpstr>
      <vt:lpstr>Forward Propagation</vt:lpstr>
      <vt:lpstr>Forward Propagation</vt:lpstr>
      <vt:lpstr>How to Learn NN From Data?</vt:lpstr>
      <vt:lpstr>Backpropagation</vt:lpstr>
      <vt:lpstr>Quick Reminders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Backpropagation Algorithm</vt:lpstr>
      <vt:lpstr>Discussion</vt:lpstr>
      <vt:lpstr>Single Hidden-Layer Neural Network</vt:lpstr>
      <vt:lpstr>Neural Network is Expressive</vt:lpstr>
      <vt:lpstr>Regularization in Neural Networks</vt:lpstr>
      <vt:lpstr>Weight-Based Regularization</vt:lpstr>
      <vt:lpstr>Early Stopping</vt:lpstr>
      <vt:lpstr>Early Stopping</vt:lpstr>
      <vt:lpstr>Dropout</vt:lpstr>
      <vt:lpstr>A Nontraditional Method to Avoid Overfitting</vt:lpstr>
      <vt:lpstr>Adding Noises as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4924</cp:revision>
  <cp:lastPrinted>2020-04-14T16:23:58Z</cp:lastPrinted>
  <dcterms:created xsi:type="dcterms:W3CDTF">2017-08-24T15:35:37Z</dcterms:created>
  <dcterms:modified xsi:type="dcterms:W3CDTF">2022-11-16T01:05:20Z</dcterms:modified>
</cp:coreProperties>
</file>